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4" r:id="rId10"/>
    <p:sldId id="285" r:id="rId11"/>
    <p:sldId id="278" r:id="rId12"/>
    <p:sldId id="279" r:id="rId13"/>
    <p:sldId id="280" r:id="rId14"/>
    <p:sldId id="281" r:id="rId15"/>
    <p:sldId id="263" r:id="rId16"/>
    <p:sldId id="265" r:id="rId17"/>
    <p:sldId id="266" r:id="rId18"/>
    <p:sldId id="267" r:id="rId19"/>
    <p:sldId id="268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5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510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41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60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473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486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17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55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89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40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372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18B04-219F-4BDC-A562-24BC747CCBD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34156-5C08-4B5A-9705-FEDC07DEC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42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ТЕМА 6. ПРОФЕССИОНАЛЬНЫЕ КОМПЕТЕНЦИИ В СФЕРЕ РЕКЛАМЫ И СВЯЗЕЙ С ОБЩЕСТВЕННОСТЬЮ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040302"/>
          </a:xfrm>
        </p:spPr>
        <p:txBody>
          <a:bodyPr>
            <a:normAutofit/>
          </a:bodyPr>
          <a:lstStyle/>
          <a:p>
            <a:pPr lvl="0" algn="just"/>
            <a:r>
              <a:rPr lang="ru-RU" b="1" dirty="0"/>
              <a:t>1. Новые стандарты в подготовке специалистов рекламы и связей с общественностью в контексте высшего образования.</a:t>
            </a:r>
            <a:endParaRPr lang="ru-RU" dirty="0"/>
          </a:p>
          <a:p>
            <a:pPr lvl="0" algn="just"/>
            <a:r>
              <a:rPr lang="ru-RU" b="1" dirty="0"/>
              <a:t> 2. Функции профессионала ПР.</a:t>
            </a:r>
          </a:p>
          <a:p>
            <a:pPr algn="just"/>
            <a:r>
              <a:rPr lang="ru-RU" b="1" dirty="0"/>
              <a:t>3. Профессиональные и деловые навыки специалиста по PR и рекламе</a:t>
            </a:r>
            <a:endParaRPr lang="ru-RU" dirty="0"/>
          </a:p>
          <a:p>
            <a:pPr lvl="0" algn="just"/>
            <a:endParaRPr lang="ru-RU" dirty="0"/>
          </a:p>
          <a:p>
            <a:pPr lvl="0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956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07366"/>
            <a:ext cx="10515600" cy="5469597"/>
          </a:xfrm>
        </p:spPr>
        <p:txBody>
          <a:bodyPr>
            <a:normAutofit/>
          </a:bodyPr>
          <a:lstStyle/>
          <a:p>
            <a:pPr algn="just"/>
            <a:r>
              <a:rPr lang="ru-RU" sz="3600" dirty="0"/>
              <a:t>В области управления: уметь выходить за пределы управления собственно подразделением паблик </a:t>
            </a:r>
            <a:r>
              <a:rPr lang="ru-RU" sz="3600" dirty="0" err="1"/>
              <a:t>рилейшнз</a:t>
            </a:r>
            <a:r>
              <a:rPr lang="ru-RU" sz="3600" dirty="0"/>
              <a:t> и интерпретировать управленческие решения высшего руководства для внутренней общественности организации, координировать активность всех внешних учреждений, собирать информацию об организации, составлять и распределять бюджет, предусмотренный на паблик </a:t>
            </a:r>
            <a:r>
              <a:rPr lang="ru-RU" sz="3600" dirty="0" err="1"/>
              <a:t>рилейшнз</a:t>
            </a:r>
            <a:r>
              <a:rPr lang="ru-RU" sz="3600" dirty="0"/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27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области рекламы: уметь выполнять работу по изучению общественного мнения, отношений и ожиданий общественности, методические и информационные материалы для акционеров, лоббистов и др.</a:t>
            </a:r>
          </a:p>
          <a:p>
            <a:endParaRPr lang="ru-RU" dirty="0"/>
          </a:p>
          <a:p>
            <a:r>
              <a:rPr lang="ru-RU" dirty="0"/>
              <a:t>В области аналитической работы: исследовать тенденции, возможные последствия конфликтов и разногласий, заранее предупреждать их, содействуя развитию взаимоуважения и социальной ответственности сторон. 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627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9343"/>
            <a:ext cx="10515600" cy="560762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 области производственных отношений: помогать подбирать и сохранять хороших служащих, работать с персоналом в плане улучшения отношений между руководителями и рядовыми работниками; инициировать создание систем коммуникации между работниками организации и поставщиками; содействовать улучшению трудовых отношений, организовывать встречи и конференции с представителями профсоюзов; вместе с уполномоченными профсоюзов непосредственно участвовать в составлении трудовых соглашений и проведении переговоров. </a:t>
            </a:r>
          </a:p>
          <a:p>
            <a:pPr algn="just"/>
            <a:r>
              <a:rPr lang="ru-RU" dirty="0"/>
              <a:t>В области экономических отношений: поддерживать связи с конкурентами, дилерами и дистрибьюторами; рекламировать и продвигать товары на рынок, что зачастую требует личных контактов со специалистами по маркетингу и торговле.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338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41872"/>
            <a:ext cx="10515600" cy="5435091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 области коммуникаций: знать, как общаться с помощью средств массовой информации и других каналов, используя рекламу, паблисити, и как налаживать двусторонний поток надежной информации. </a:t>
            </a:r>
          </a:p>
          <a:p>
            <a:pPr algn="just"/>
            <a:r>
              <a:rPr lang="ru-RU" dirty="0"/>
              <a:t>В области социальных отношений: заботиться о формировании благожелательных отношений между людьми, защищать человеческое достоинство, обеспечивать техническую безопасность и социальную защиту работников, включая отдых, медицинское и социальное обслуживание.  В политической жизни: реагировать на просьбы общественности вмешаться в дела местного самоуправления, образования и религиозных общин, в работу законодательных органов; проявлять интерес к проблемам между народной политики.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7772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41872"/>
            <a:ext cx="10515600" cy="5435091"/>
          </a:xfrm>
        </p:spPr>
        <p:txBody>
          <a:bodyPr/>
          <a:lstStyle/>
          <a:p>
            <a:pPr algn="just"/>
            <a:r>
              <a:rPr lang="ru-RU" dirty="0"/>
              <a:t>В области образования: работать с широкой общественностью (преподавателями, служащими, группами потребителей, коммивояжерами и дилерами) с целью организации их появления на публике, подготовки выступлений для руководителей корпорации; создавать систему образования внутри организации (по образцу учебных программ для работающего персонала).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0965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Функции профессионала ПР в работе с руководством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649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•осуществляет </a:t>
            </a:r>
            <a:r>
              <a:rPr lang="ru-RU" dirty="0" err="1"/>
              <a:t>имиджмейкинг</a:t>
            </a:r>
            <a:r>
              <a:rPr lang="ru-RU" dirty="0"/>
              <a:t> и паблисити руководителя; </a:t>
            </a:r>
          </a:p>
          <a:p>
            <a:pPr marL="0" indent="0" algn="just">
              <a:buNone/>
            </a:pPr>
            <a:r>
              <a:rPr lang="ru-RU" dirty="0"/>
              <a:t>•готовит статьи и тезисы выступления для руководства; </a:t>
            </a:r>
          </a:p>
          <a:p>
            <a:pPr marL="0" indent="0" algn="just">
              <a:buNone/>
            </a:pPr>
            <a:r>
              <a:rPr lang="ru-RU" dirty="0"/>
              <a:t>•подготавливает публичные выступления руководителя, включая тренинг, постановку движения, дикции и голоса; консультирует по правилам хорошего тона; исправляет речь и освобождает от вредных привычек в поведении; обучает приемам овладения аудиторией. </a:t>
            </a:r>
          </a:p>
          <a:p>
            <a:pPr marL="0" indent="0" algn="just">
              <a:buNone/>
            </a:pPr>
            <a:r>
              <a:rPr lang="ru-RU" dirty="0"/>
              <a:t>•при необходимости консультирует руководство организации по вопросам формирования политики; </a:t>
            </a:r>
          </a:p>
          <a:p>
            <a:pPr marL="0" indent="0" algn="just">
              <a:buNone/>
            </a:pPr>
            <a:r>
              <a:rPr lang="ru-RU" dirty="0"/>
              <a:t>•участвует в выработке политических решений; </a:t>
            </a:r>
          </a:p>
          <a:p>
            <a:pPr marL="0" indent="0" algn="just">
              <a:buNone/>
            </a:pPr>
            <a:r>
              <a:rPr lang="ru-RU" dirty="0"/>
              <a:t>•влияет на руководство с тем, чтобы спланированные ПР-программы были приняты; </a:t>
            </a:r>
          </a:p>
          <a:p>
            <a:pPr marL="0" indent="0" algn="just">
              <a:buNone/>
            </a:pPr>
            <a:r>
              <a:rPr lang="ru-RU" dirty="0"/>
              <a:t>•планирует и проводит все встречи руководства, присутствует на этих встречах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100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/>
              <a:t>3. Профессиональные и деловые навыки специалиста по PR и рекламе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s://ocenka-men.ru/data/articles/nezavisimaya_ocenka_pri_oformlenii_kreditov_dlya_biznes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3418" y="1863306"/>
            <a:ext cx="7315199" cy="384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0457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Профессиональные и деловые навыки эффективных специалистов по PR и рекламе</a:t>
            </a:r>
            <a:endParaRPr lang="ru-RU" dirty="0"/>
          </a:p>
        </p:txBody>
      </p:sp>
      <p:pic>
        <p:nvPicPr>
          <p:cNvPr id="4" name="Объект 3" descr="Профессиональные и деловые навыки эффективных специалистов по PR и реклам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811" y="2191109"/>
            <a:ext cx="7936301" cy="3640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68288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Персональные (личностные) качества эффективных специалистов по РR и рекламе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Персональные (личностные) качества эффективных специалистов по PR и рекламе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019" y="1690688"/>
            <a:ext cx="8816196" cy="4192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0590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4619"/>
            <a:ext cx="10515600" cy="5452344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/>
              <a:t>В постановлении от 28 июля 2003 г. № 59 Министерства труда и социального развития РФ "О внесении дополнений в квалификационный справочник должностей руководителей, специалистов и других служащих" учреждена новая профессия "связи с общественностью"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886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09064"/>
          </a:xfrm>
        </p:spPr>
        <p:txBody>
          <a:bodyPr>
            <a:normAutofit fontScale="90000"/>
          </a:bodyPr>
          <a:lstStyle/>
          <a:p>
            <a:pPr lvl="0" algn="just"/>
            <a:r>
              <a:rPr lang="ru-RU" b="1" i="1" dirty="0"/>
              <a:t>1. Новые стандарты в подготовке специалистов рекламы и связей с общественностью в контексте высшего образования </a:t>
            </a:r>
            <a:br>
              <a:rPr lang="ru-RU" dirty="0"/>
            </a:br>
            <a:endParaRPr lang="ru-RU" dirty="0"/>
          </a:p>
        </p:txBody>
      </p:sp>
      <p:pic>
        <p:nvPicPr>
          <p:cNvPr id="1034" name="Picture 10" descr="https://www.2do2go.ru/uploads/0f43ad11544bb37aeebbd5349662a39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143" y="2674938"/>
            <a:ext cx="7384211" cy="384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983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412580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/>
              <a:t>В Федеральном государственном образовательном стандарте высшего профессионального образования по специальности «Реклама и связи с общественностью»,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209026"/>
            <a:ext cx="10515600" cy="296793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4400" dirty="0"/>
              <a:t>квалификационная характеристика выпускника содержит в себе ряд требований к личности, а именно: </a:t>
            </a:r>
            <a:r>
              <a:rPr lang="ru-RU" sz="4400" dirty="0" err="1"/>
              <a:t>сформированность</a:t>
            </a:r>
            <a:r>
              <a:rPr lang="ru-RU" sz="4400" dirty="0"/>
              <a:t> знаний, умений и навыков в области рекламы и PR-деятельности, где виды и уровни этой деятельности, характеризуют круг профессионально значимых проблем и функций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296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качестве базовых компонентов успешной PR-деятельности С. </a:t>
            </a:r>
            <a:r>
              <a:rPr lang="ru-RU" b="1" dirty="0" err="1"/>
              <a:t>Блэк</a:t>
            </a:r>
            <a:r>
              <a:rPr lang="ru-RU" b="1" dirty="0"/>
              <a:t> выделяет: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31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здравый смысл; </a:t>
            </a:r>
          </a:p>
          <a:p>
            <a:pPr marL="0" indent="0">
              <a:buNone/>
            </a:pPr>
            <a:r>
              <a:rPr lang="ru-RU" dirty="0"/>
              <a:t>отличные организаторские способности; </a:t>
            </a:r>
          </a:p>
          <a:p>
            <a:pPr marL="0" indent="0">
              <a:buNone/>
            </a:pPr>
            <a:r>
              <a:rPr lang="ru-RU" dirty="0"/>
              <a:t>доброжелательность, объективность и острые критические способности; </a:t>
            </a:r>
          </a:p>
          <a:p>
            <a:pPr marL="0" indent="0">
              <a:buNone/>
            </a:pPr>
            <a:r>
              <a:rPr lang="ru-RU" dirty="0"/>
              <a:t>воображение и способность воспринимать точку зрения другого;</a:t>
            </a:r>
          </a:p>
          <a:p>
            <a:pPr marL="0" indent="0">
              <a:buNone/>
            </a:pPr>
            <a:r>
              <a:rPr lang="ru-RU" dirty="0"/>
              <a:t>предельное внимание к деталям; живой пытливый ум; </a:t>
            </a:r>
          </a:p>
          <a:p>
            <a:pPr marL="0" indent="0">
              <a:buNone/>
            </a:pPr>
            <a:r>
              <a:rPr lang="ru-RU" dirty="0"/>
              <a:t>желание работать долго и внеурочно, если это необходимо;</a:t>
            </a:r>
          </a:p>
          <a:p>
            <a:pPr marL="0" indent="0">
              <a:buNone/>
            </a:pPr>
            <a:r>
              <a:rPr lang="ru-RU" dirty="0"/>
              <a:t>жизнерадостность и чувство юмора; </a:t>
            </a:r>
          </a:p>
          <a:p>
            <a:pPr marL="0" indent="0">
              <a:buNone/>
            </a:pPr>
            <a:r>
              <a:rPr lang="ru-RU" dirty="0"/>
              <a:t>гибкость и способность заниматься многими различными задачами одновременно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3794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949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Определенные личные качества, важные для становления специалиста по рекламе и связям с общественностью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60120"/>
            <a:ext cx="10515600" cy="434771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преданность делу; </a:t>
            </a:r>
          </a:p>
          <a:p>
            <a:r>
              <a:rPr lang="ru-RU" dirty="0"/>
              <a:t>организованное и уверенное поведение; </a:t>
            </a:r>
          </a:p>
          <a:p>
            <a:r>
              <a:rPr lang="ru-RU" dirty="0"/>
              <a:t>наличие новаторского взгляда на возможные события и умения найти единомышленников; </a:t>
            </a:r>
          </a:p>
          <a:p>
            <a:r>
              <a:rPr lang="ru-RU" dirty="0" err="1"/>
              <a:t>коммуникативность</a:t>
            </a:r>
            <a:r>
              <a:rPr lang="ru-RU" dirty="0"/>
              <a:t> и коммуникабельность, внимательность ко всему, что может понадобиться фирме; </a:t>
            </a:r>
          </a:p>
          <a:p>
            <a:r>
              <a:rPr lang="ru-RU" dirty="0"/>
              <a:t>постоянное расширение своего кругозора и профессиональной компетенции; </a:t>
            </a:r>
          </a:p>
          <a:p>
            <a:r>
              <a:rPr lang="ru-RU" dirty="0"/>
              <a:t>оптимистичный настрой и способность вселить надежду на лучшее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792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/>
              <a:t>Функции профессионала ПР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i.sunhome.ru/journal/124/ocenka-vklada-v-nauku-v2.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96" y="1825625"/>
            <a:ext cx="652700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82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Профессионал ПР ведет работу на двух уровнях: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dirty="0"/>
              <a:t>− как сотрудник и советник высшего руководящего звена; </a:t>
            </a:r>
          </a:p>
          <a:p>
            <a:pPr marL="0" indent="0">
              <a:buNone/>
            </a:pPr>
            <a:r>
              <a:rPr lang="ru-RU" sz="5400" dirty="0"/>
              <a:t>− как исполнитель конкретной работы, включая ее технические моменты.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373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Для осуществления своей деятельности ПР-профессионалы применяют знания и практический опыт в таких областях, как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46384"/>
            <a:ext cx="10515600" cy="4511615"/>
          </a:xfrm>
        </p:spPr>
        <p:txBody>
          <a:bodyPr/>
          <a:lstStyle/>
          <a:p>
            <a:r>
              <a:rPr lang="ru-RU" sz="3600" dirty="0"/>
              <a:t>психология, </a:t>
            </a:r>
          </a:p>
          <a:p>
            <a:r>
              <a:rPr lang="ru-RU" sz="3600" dirty="0"/>
              <a:t>социология, </a:t>
            </a:r>
          </a:p>
          <a:p>
            <a:r>
              <a:rPr lang="ru-RU" sz="3600" dirty="0"/>
              <a:t>политология, </a:t>
            </a:r>
          </a:p>
          <a:p>
            <a:r>
              <a:rPr lang="ru-RU" sz="3600" dirty="0"/>
              <a:t>менеджмент и маркетинг, </a:t>
            </a:r>
          </a:p>
          <a:p>
            <a:r>
              <a:rPr lang="ru-RU" sz="3600" dirty="0"/>
              <a:t>экономическая теория, </a:t>
            </a:r>
          </a:p>
          <a:p>
            <a:r>
              <a:rPr lang="ru-RU" sz="3600" dirty="0"/>
              <a:t>этика и эстетика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694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Квалификационные требования к дипломированному специалисту по рекламе и Р</a:t>
            </a:r>
            <a:r>
              <a:rPr lang="en-US" b="1" dirty="0"/>
              <a:t>R</a:t>
            </a:r>
            <a:r>
              <a:rPr lang="ru-RU" b="1" dirty="0"/>
              <a:t> (по </a:t>
            </a:r>
            <a:r>
              <a:rPr lang="ru-RU" b="1" dirty="0" err="1"/>
              <a:t>В.Королько</a:t>
            </a:r>
            <a:r>
              <a:rPr lang="ru-RU" b="1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600" dirty="0"/>
              <a:t>В области планирования: консультировать руководство по общим вопросам развития организации, связанным с деятельностью и функционированием подразделения паблик </a:t>
            </a:r>
            <a:r>
              <a:rPr lang="ru-RU" sz="3600" dirty="0" err="1"/>
              <a:t>рилейшнз</a:t>
            </a:r>
            <a:r>
              <a:rPr lang="ru-RU" sz="3600" dirty="0"/>
              <a:t>, в том числе по вопросам стратегии организации, процедур и акций реализации этой стратегии, путей информирования групп внутренней и внешней общественности о политике руководства организации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0950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891</Words>
  <Application>Microsoft Office PowerPoint</Application>
  <PresentationFormat>Широкоэкранный</PresentationFormat>
  <Paragraphs>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Тема Office</vt:lpstr>
      <vt:lpstr>ТЕМА 6. ПРОФЕССИОНАЛЬНЫЕ КОМПЕТЕНЦИИ В СФЕРЕ РЕКЛАМЫ И СВЯЗЕЙ С ОБЩЕСТВЕННОСТЬЮ</vt:lpstr>
      <vt:lpstr>1. Новые стандарты в подготовке специалистов рекламы и связей с общественностью в контексте высшего образования  </vt:lpstr>
      <vt:lpstr>В Федеральном государственном образовательном стандарте высшего профессионального образования по специальности «Реклама и связи с общественностью», </vt:lpstr>
      <vt:lpstr>В качестве базовых компонентов успешной PR-деятельности С. Блэк выделяет:</vt:lpstr>
      <vt:lpstr>Определенные личные качества, важные для становления специалиста по рекламе и связям с общественностью </vt:lpstr>
      <vt:lpstr>Функции профессионала ПР </vt:lpstr>
      <vt:lpstr>Профессионал ПР ведет работу на двух уровнях: </vt:lpstr>
      <vt:lpstr>Для осуществления своей деятельности ПР-профессионалы применяют знания и практический опыт в таких областях, как </vt:lpstr>
      <vt:lpstr>Квалификационные требования к дипломированному специалисту по рекламе и РR (по В.Королько)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Функции профессионала ПР в работе с руководством  </vt:lpstr>
      <vt:lpstr>3. Профессиональные и деловые навыки специалиста по PR и рекламе </vt:lpstr>
      <vt:lpstr>Профессиональные и деловые навыки эффективных специалистов по PR и рекламе</vt:lpstr>
      <vt:lpstr>Персональные (личностные) качества эффективных специалистов по РR и рекламе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6. ПРОФЕССИОНАЛЬНЫЕ КОМПЕТЕНЦИИ В СФЕРЕ РЕКЛАМЫ И СВЯЗЕЙ С ОБЩЕСТВЕННОСТЬЮ</dc:title>
  <dc:creator>ИгорьНаташа</dc:creator>
  <cp:lastModifiedBy>User User</cp:lastModifiedBy>
  <cp:revision>13</cp:revision>
  <dcterms:created xsi:type="dcterms:W3CDTF">2020-08-25T16:06:45Z</dcterms:created>
  <dcterms:modified xsi:type="dcterms:W3CDTF">2020-08-27T06:11:51Z</dcterms:modified>
</cp:coreProperties>
</file>